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68" r:id="rId2"/>
    <p:sldId id="520" r:id="rId3"/>
    <p:sldId id="555" r:id="rId4"/>
    <p:sldId id="556" r:id="rId5"/>
    <p:sldId id="560" r:id="rId6"/>
    <p:sldId id="561" r:id="rId7"/>
    <p:sldId id="575" r:id="rId8"/>
    <p:sldId id="567" r:id="rId9"/>
    <p:sldId id="563" r:id="rId10"/>
    <p:sldId id="568" r:id="rId11"/>
    <p:sldId id="571" r:id="rId12"/>
    <p:sldId id="569" r:id="rId13"/>
    <p:sldId id="564" r:id="rId14"/>
    <p:sldId id="57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起始页" id="{2CC9D3CF-A931-4A7B-AEBB-AEE966D44FD3}">
          <p14:sldIdLst>
            <p14:sldId id="268"/>
            <p14:sldId id="520"/>
            <p14:sldId id="555"/>
            <p14:sldId id="556"/>
            <p14:sldId id="560"/>
            <p14:sldId id="561"/>
            <p14:sldId id="575"/>
            <p14:sldId id="567"/>
            <p14:sldId id="563"/>
            <p14:sldId id="568"/>
            <p14:sldId id="571"/>
            <p14:sldId id="569"/>
            <p14:sldId id="564"/>
            <p14:sldId id="572"/>
          </p14:sldIdLst>
        </p14:section>
      </p14:sectionLst>
    </p:ex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0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Iphis" initials="XI" lastIdx="1" clrIdx="0">
    <p:extLst>
      <p:ext uri="{19B8F6BF-5375-455C-9EA6-DF929625EA0E}">
        <p15:presenceInfo xmlns:p15="http://schemas.microsoft.com/office/powerpoint/2012/main" userId="a28e61f16707a0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4994C4"/>
    <a:srgbClr val="A8B092"/>
    <a:srgbClr val="FFD17F"/>
    <a:srgbClr val="0000FF"/>
    <a:srgbClr val="CC9900"/>
    <a:srgbClr val="A03E20"/>
    <a:srgbClr val="12647A"/>
    <a:srgbClr val="4F81BD"/>
    <a:srgbClr val="806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3" autoAdjust="0"/>
    <p:restoredTop sz="93867" autoAdjust="0"/>
  </p:normalViewPr>
  <p:slideViewPr>
    <p:cSldViewPr snapToGrid="0">
      <p:cViewPr varScale="1">
        <p:scale>
          <a:sx n="113" d="100"/>
          <a:sy n="113" d="100"/>
        </p:scale>
        <p:origin x="115" y="168"/>
      </p:cViewPr>
      <p:guideLst>
        <p:guide pos="416"/>
        <p:guide pos="7256"/>
        <p:guide orient="horz" pos="640"/>
        <p:guide orient="horz" pos="709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552A8-ECE7-49AA-8726-BE90DBC11947}" type="datetimeFigureOut">
              <a:rPr lang="zh-CN" altLang="en-US" smtClean="0"/>
              <a:pPr/>
              <a:t>2023/08/11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EAD77-486C-432B-9EE9-E6FD5C91EB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368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586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303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551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825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799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827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177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292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60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321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7129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142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798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300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C419-A2C0-4986-80C8-312485E9DBC4}" type="datetime1">
              <a:rPr lang="zh-CN" altLang="en-US" smtClean="0"/>
              <a:t>2023/08/11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21C3-BA9E-48B8-85A6-66880A505715}" type="datetime1">
              <a:rPr lang="zh-CN" altLang="en-US" smtClean="0"/>
              <a:t>2023/08/11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E64A2-DE02-468A-9D7B-4564968E21CD}" type="datetime1">
              <a:rPr lang="zh-CN" altLang="en-US" smtClean="0"/>
              <a:t>2023/08/11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DF544-44E1-4382-8E22-E4156CF1EFF3}" type="datetime1">
              <a:rPr lang="zh-CN" altLang="en-US" smtClean="0"/>
              <a:t>2023/08/11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D4BD-0728-4514-8B98-0468A7CF1894}" type="datetime1">
              <a:rPr lang="zh-CN" altLang="en-US" smtClean="0"/>
              <a:t>2023/08/11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07067-3CAC-44DA-A72F-07B1704FF1B6}" type="datetime1">
              <a:rPr lang="zh-CN" altLang="en-US" smtClean="0"/>
              <a:t>2023/08/11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F3F21-77C2-455F-AD1C-35DCED3F1ABF}" type="datetime1">
              <a:rPr lang="zh-CN" altLang="en-US" smtClean="0"/>
              <a:t>2023/08/11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E78D-3667-48C1-91E7-8B5600A90AC0}" type="datetime1">
              <a:rPr lang="zh-CN" altLang="en-US" smtClean="0"/>
              <a:t>2023/08/11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AB5C-122B-4997-AA61-C473E58F222C}" type="datetime1">
              <a:rPr lang="zh-CN" altLang="en-US" smtClean="0"/>
              <a:t>2023/08/11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60E5A-95AB-48EF-AAA6-01E7EF792BB0}" type="datetime1">
              <a:rPr lang="zh-CN" altLang="en-US" smtClean="0"/>
              <a:t>2023/08/11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E5FE-6C26-4D85-88DE-F07496B62B43}" type="datetime1">
              <a:rPr lang="zh-CN" altLang="en-US" smtClean="0"/>
              <a:t>2023/08/11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98C93-847C-4376-A1F5-56E7FDEEC3C0}" type="datetime1">
              <a:rPr lang="zh-CN" altLang="en-US" smtClean="0"/>
              <a:t>2023/08/11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80992B-A486-430C-A180-2758E93E29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3" r="14726" b="48018"/>
          <a:stretch/>
        </p:blipFill>
        <p:spPr>
          <a:xfrm>
            <a:off x="15050" y="5223309"/>
            <a:ext cx="5870824" cy="163468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705866" y="0"/>
            <a:ext cx="2780268" cy="3063728"/>
            <a:chOff x="4705866" y="0"/>
            <a:chExt cx="2780268" cy="3063728"/>
          </a:xfrm>
        </p:grpSpPr>
        <p:sp>
          <p:nvSpPr>
            <p:cNvPr id="28" name="任意多边形 27"/>
            <p:cNvSpPr/>
            <p:nvPr/>
          </p:nvSpPr>
          <p:spPr>
            <a:xfrm>
              <a:off x="4705866" y="0"/>
              <a:ext cx="2780268" cy="3063728"/>
            </a:xfrm>
            <a:custGeom>
              <a:avLst/>
              <a:gdLst>
                <a:gd name="connsiteX0" fmla="*/ 0 w 2780268"/>
                <a:gd name="connsiteY0" fmla="*/ 0 h 3063728"/>
                <a:gd name="connsiteX1" fmla="*/ 2780268 w 2780268"/>
                <a:gd name="connsiteY1" fmla="*/ 0 h 3063728"/>
                <a:gd name="connsiteX2" fmla="*/ 2780268 w 2780268"/>
                <a:gd name="connsiteY2" fmla="*/ 1673594 h 3063728"/>
                <a:gd name="connsiteX3" fmla="*/ 1390134 w 2780268"/>
                <a:gd name="connsiteY3" fmla="*/ 3063728 h 3063728"/>
                <a:gd name="connsiteX4" fmla="*/ 0 w 2780268"/>
                <a:gd name="connsiteY4" fmla="*/ 1673594 h 30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268" h="3063728">
                  <a:moveTo>
                    <a:pt x="0" y="0"/>
                  </a:moveTo>
                  <a:lnTo>
                    <a:pt x="2780268" y="0"/>
                  </a:lnTo>
                  <a:lnTo>
                    <a:pt x="2780268" y="1673594"/>
                  </a:lnTo>
                  <a:cubicBezTo>
                    <a:pt x="2780268" y="2441344"/>
                    <a:pt x="2157884" y="3063728"/>
                    <a:pt x="1390134" y="3063728"/>
                  </a:cubicBezTo>
                  <a:cubicBezTo>
                    <a:pt x="622384" y="3063728"/>
                    <a:pt x="0" y="2441344"/>
                    <a:pt x="0" y="1673594"/>
                  </a:cubicBezTo>
                  <a:close/>
                </a:path>
              </a:pathLst>
            </a:cu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875891" y="408799"/>
              <a:ext cx="2439190" cy="2439192"/>
              <a:chOff x="5007734" y="902247"/>
              <a:chExt cx="2543685" cy="2543686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5007734" y="902247"/>
                <a:ext cx="2543685" cy="25436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1397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rot="10800000">
                <a:off x="5160137" y="1054647"/>
                <a:ext cx="2213120" cy="22131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innerShdw blurRad="88900">
                  <a:prstClr val="black">
                    <a:alpha val="1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4" name="矩形 13"/>
          <p:cNvSpPr/>
          <p:nvPr/>
        </p:nvSpPr>
        <p:spPr>
          <a:xfrm>
            <a:off x="0" y="5223310"/>
            <a:ext cx="12192000" cy="1634689"/>
          </a:xfrm>
          <a:prstGeom prst="rect">
            <a:avLst/>
          </a:prstGeom>
          <a:gradFill flip="none" rotWithShape="1">
            <a:gsLst>
              <a:gs pos="0">
                <a:srgbClr val="014924"/>
              </a:gs>
              <a:gs pos="51000">
                <a:srgbClr val="014924"/>
              </a:gs>
              <a:gs pos="80000">
                <a:srgbClr val="014924">
                  <a:alpha val="80000"/>
                </a:srgbClr>
              </a:gs>
              <a:gs pos="100000">
                <a:srgbClr val="014924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0" y="5053673"/>
            <a:ext cx="12192000" cy="77108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24097" y="3307520"/>
            <a:ext cx="11932920" cy="132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对安庆市</a:t>
            </a:r>
            <a:r>
              <a:rPr lang="en-US" altLang="zh-CN" sz="6000" b="1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7</a:t>
            </a:r>
            <a:r>
              <a:rPr lang="zh-CN" altLang="en-US" sz="6000" b="1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月模拟的分析进展</a:t>
            </a:r>
            <a:endParaRPr lang="en-US" altLang="zh-CN" sz="6000" b="1" kern="100" dirty="0"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725014" y="5440488"/>
            <a:ext cx="4716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许亦非</a:t>
            </a:r>
            <a:endParaRPr lang="en-US" altLang="zh-CN" sz="2400" dirty="0">
              <a:solidFill>
                <a:schemeClr val="bg1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2023</a:t>
            </a:r>
            <a:r>
              <a:rPr lang="zh-CN" altLang="en-US" sz="2400" dirty="0">
                <a:solidFill>
                  <a:schemeClr val="bg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08</a:t>
            </a:r>
            <a:r>
              <a:rPr lang="zh-CN" altLang="en-US" sz="2400" dirty="0">
                <a:solidFill>
                  <a:schemeClr val="bg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月</a:t>
            </a:r>
            <a:r>
              <a:rPr lang="en-US" altLang="zh-CN" sz="2400">
                <a:solidFill>
                  <a:schemeClr val="bg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11</a:t>
            </a:r>
            <a:r>
              <a:rPr lang="zh-CN" altLang="en-US" sz="2400">
                <a:solidFill>
                  <a:schemeClr val="bg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日</a:t>
            </a:r>
            <a:endParaRPr lang="en-US" altLang="zh-CN" sz="2400" dirty="0">
              <a:solidFill>
                <a:schemeClr val="bg1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808FC5-E707-48A2-A3B9-F4CE190D5E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39" y="650634"/>
            <a:ext cx="1936392" cy="193081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2A753F-3E4D-DF61-13EA-751A83C17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B17463-3D80-4E3C-BD58-0E649D042D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38" y="884251"/>
            <a:ext cx="6589789" cy="521513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剖面位置</a:t>
            </a:r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sz="3200" kern="100" baseline="-250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过程分析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B5A7B8A-975A-B1C0-6B94-C056FD9B096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84771" y="5336177"/>
            <a:ext cx="405450" cy="1002753"/>
          </a:xfrm>
          <a:prstGeom prst="straightConnector1">
            <a:avLst/>
          </a:prstGeom>
          <a:ln w="76200">
            <a:solidFill>
              <a:srgbClr val="FFD1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8530B07-A819-E1BD-CCC9-0F6492D96A38}"/>
              </a:ext>
            </a:extLst>
          </p:cNvPr>
          <p:cNvSpPr txBox="1"/>
          <p:nvPr/>
        </p:nvSpPr>
        <p:spPr>
          <a:xfrm>
            <a:off x="8565109" y="6338930"/>
            <a:ext cx="1250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城</a:t>
            </a:r>
            <a:r>
              <a:rPr lang="zh-CN" altLang="en-US" b="0" i="0" u="none" strike="noStrike" kern="100" baseline="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区范围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0AE707-9B96-A666-A386-228F64ACC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03" y="1014685"/>
            <a:ext cx="3969091" cy="342431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472A842-1A38-4C38-7D11-7E5561AE9C6F}"/>
              </a:ext>
            </a:extLst>
          </p:cNvPr>
          <p:cNvSpPr txBox="1"/>
          <p:nvPr/>
        </p:nvSpPr>
        <p:spPr>
          <a:xfrm>
            <a:off x="397756" y="4861602"/>
            <a:ext cx="4291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城区</a:t>
            </a:r>
            <a:r>
              <a:rPr lang="zh-CN" altLang="en-US" b="0" i="0" u="none" strike="noStrike" kern="100" baseline="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范围总存在水平传输的正贡献（地面或高空）</a:t>
            </a:r>
            <a:endParaRPr lang="en-US" altLang="zh-CN" b="0" i="0" u="none" strike="noStrike" kern="100" baseline="0" dirty="0">
              <a:solidFill>
                <a:srgbClr val="00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郊区的臭氧通过水平传输汇集至城区</a:t>
            </a:r>
            <a:endParaRPr lang="en-US" altLang="zh-CN" kern="100" dirty="0">
              <a:solidFill>
                <a:srgbClr val="00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城区的气相化学反应总是在消耗臭氧</a:t>
            </a:r>
            <a:endParaRPr lang="en-US" altLang="zh-CN" kern="100" dirty="0">
              <a:solidFill>
                <a:srgbClr val="00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垂直扩散为城区地面有较大贡献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7892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剖面位置</a:t>
            </a:r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sz="3200" kern="100" baseline="-250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过程分析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0AE707-9B96-A666-A386-228F64ACC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03" y="1014685"/>
            <a:ext cx="3969091" cy="342431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AE60A16-8C43-C87D-5B63-75CA8E6FECE8}"/>
              </a:ext>
            </a:extLst>
          </p:cNvPr>
          <p:cNvSpPr txBox="1"/>
          <p:nvPr/>
        </p:nvSpPr>
        <p:spPr>
          <a:xfrm>
            <a:off x="397756" y="4861602"/>
            <a:ext cx="4291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城区</a:t>
            </a:r>
            <a:r>
              <a:rPr lang="zh-CN" altLang="en-US" b="0" i="0" u="none" strike="noStrike" kern="100" baseline="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范围总存在水平传输的正贡献（地面或高空）</a:t>
            </a:r>
            <a:endParaRPr lang="en-US" altLang="zh-CN" b="0" i="0" u="none" strike="noStrike" kern="100" baseline="0" dirty="0">
              <a:solidFill>
                <a:srgbClr val="00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郊区的臭氧通过水平传输汇集至城区</a:t>
            </a:r>
            <a:endParaRPr lang="en-US" altLang="zh-CN" kern="100" dirty="0">
              <a:solidFill>
                <a:srgbClr val="00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城区的气相化学反应总是在消耗臭氧</a:t>
            </a:r>
            <a:endParaRPr lang="en-US" altLang="zh-CN" kern="100" dirty="0">
              <a:solidFill>
                <a:srgbClr val="00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垂直扩散为城区地面有较大贡献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ED9C0C-EE8D-436F-A757-C9256C6339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52" y="1014685"/>
            <a:ext cx="6589789" cy="521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6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剖面位置</a:t>
            </a:r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sz="3200" kern="100" baseline="-250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过程分析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0AE707-9B96-A666-A386-228F64ACC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03" y="1014685"/>
            <a:ext cx="3969091" cy="342431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EC767A0-D9DE-151D-925E-FB8241C5E115}"/>
              </a:ext>
            </a:extLst>
          </p:cNvPr>
          <p:cNvSpPr txBox="1"/>
          <p:nvPr/>
        </p:nvSpPr>
        <p:spPr>
          <a:xfrm>
            <a:off x="5320393" y="6370064"/>
            <a:ext cx="6446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kern="100" baseline="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注</a:t>
            </a: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：因</a:t>
            </a:r>
            <a:r>
              <a:rPr lang="en-US" altLang="zh-CN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line3</a:t>
            </a: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长度较短，存在线上多个点指向相同格点数值的情况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032FC89-2AEA-DA5F-8BF9-F9AB88BB6066}"/>
              </a:ext>
            </a:extLst>
          </p:cNvPr>
          <p:cNvSpPr txBox="1"/>
          <p:nvPr/>
        </p:nvSpPr>
        <p:spPr>
          <a:xfrm>
            <a:off x="397756" y="4861602"/>
            <a:ext cx="4291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城区</a:t>
            </a:r>
            <a:r>
              <a:rPr lang="zh-CN" altLang="en-US" b="0" i="0" u="none" strike="noStrike" kern="100" baseline="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范围总存在水平传输的正贡献（地面或高空）</a:t>
            </a:r>
            <a:endParaRPr lang="en-US" altLang="zh-CN" b="0" i="0" u="none" strike="noStrike" kern="100" baseline="0" dirty="0">
              <a:solidFill>
                <a:srgbClr val="00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郊区的臭氧通过水平传输汇集至城区</a:t>
            </a:r>
            <a:endParaRPr lang="en-US" altLang="zh-CN" kern="100" dirty="0">
              <a:solidFill>
                <a:srgbClr val="00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城区的气相化学反应总是在消耗臭氧</a:t>
            </a:r>
            <a:endParaRPr lang="en-US" altLang="zh-CN" kern="100" dirty="0">
              <a:solidFill>
                <a:srgbClr val="00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垂直扩散为城区地面有较大贡献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6BEB05-5BFA-466C-A70C-AED0E58649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066" y="1014685"/>
            <a:ext cx="6589789" cy="521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17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ISAM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物种源解析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7ECBD163-4C2A-9909-EA6C-A612D55945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8729710"/>
                  </p:ext>
                </p:extLst>
              </p:nvPr>
            </p:nvGraphicFramePr>
            <p:xfrm>
              <a:off x="2582092" y="1694392"/>
              <a:ext cx="7027816" cy="437501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334055">
                      <a:extLst>
                        <a:ext uri="{9D8B030D-6E8A-4147-A177-3AD203B41FA5}">
                          <a16:colId xmlns:a16="http://schemas.microsoft.com/office/drawing/2014/main" val="787793280"/>
                        </a:ext>
                      </a:extLst>
                    </a:gridCol>
                    <a:gridCol w="4693761">
                      <a:extLst>
                        <a:ext uri="{9D8B030D-6E8A-4147-A177-3AD203B41FA5}">
                          <a16:colId xmlns:a16="http://schemas.microsoft.com/office/drawing/2014/main" val="4246399914"/>
                        </a:ext>
                      </a:extLst>
                    </a:gridCol>
                  </a:tblGrid>
                  <a:tr h="54500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追踪标签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000" b="0" kern="100" baseline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仓耳今楷03 W04" panose="02020400000000000000" pitchFamily="18" charset="-122"/>
                                    <a:cs typeface="+mn-cs"/>
                                  </a:rPr>
                                  <m:t>说明</m:t>
                                </m:r>
                              </m:oMath>
                            </m:oMathPara>
                          </a14:m>
                          <a:endParaRPr lang="zh-CN" sz="2000" b="0" kern="100" baseline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08031006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 err="1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AnQ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安庆市范围内全部源的贡献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59596465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AQI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安庆市范围内工业源的贡献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14785874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AQT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安庆市范围内交通源的贡献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33111808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AQA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安庆市范围内农业源的贡献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08591159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AQP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安庆市范围内电力源的贡献</a:t>
                          </a:r>
                          <a:endParaRPr lang="zh-CN" alt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71948891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OTH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D03</a:t>
                          </a: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网格中安庆市以外范围全部源的贡献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81414840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BCO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D03</a:t>
                          </a: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网格边界的贡献（由</a:t>
                          </a: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D02</a:t>
                          </a: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提供）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09939996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ICO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模型初始的贡献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438584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7ECBD163-4C2A-9909-EA6C-A612D55945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8729710"/>
                  </p:ext>
                </p:extLst>
              </p:nvPr>
            </p:nvGraphicFramePr>
            <p:xfrm>
              <a:off x="2582092" y="1694392"/>
              <a:ext cx="7027816" cy="437501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334055">
                      <a:extLst>
                        <a:ext uri="{9D8B030D-6E8A-4147-A177-3AD203B41FA5}">
                          <a16:colId xmlns:a16="http://schemas.microsoft.com/office/drawing/2014/main" val="787793280"/>
                        </a:ext>
                      </a:extLst>
                    </a:gridCol>
                    <a:gridCol w="4693761">
                      <a:extLst>
                        <a:ext uri="{9D8B030D-6E8A-4147-A177-3AD203B41FA5}">
                          <a16:colId xmlns:a16="http://schemas.microsoft.com/office/drawing/2014/main" val="4246399914"/>
                        </a:ext>
                      </a:extLst>
                    </a:gridCol>
                  </a:tblGrid>
                  <a:tr h="54500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追踪标签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9805" t="-1111" r="-519" b="-7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8031006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 err="1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AnQ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安庆市范围内全部源的贡献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59596465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AQI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安庆市范围内工业源的贡献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14785874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AQT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安庆市范围内交通源的贡献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33111808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AQA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安庆市范围内农业源的贡献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08591159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AQP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安庆市范围内电力源的贡献</a:t>
                          </a:r>
                          <a:endParaRPr lang="zh-CN" alt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71948891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OTH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D03</a:t>
                          </a: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网格中安庆市以外范围全部源的贡献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81414840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BCO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D03</a:t>
                          </a: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网格边界的贡献（由</a:t>
                          </a: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D02</a:t>
                          </a: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提供）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09939996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ICO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模型初始的贡献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438584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1493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sz="3200" kern="100" baseline="-250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与</a:t>
            </a:r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PM</a:t>
            </a:r>
            <a:r>
              <a:rPr lang="en-US" altLang="zh-CN" sz="3200" kern="100" baseline="-250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2.5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的源解析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BD835CE-77D7-4FBD-9CE4-860F54F9BB4A}"/>
              </a:ext>
            </a:extLst>
          </p:cNvPr>
          <p:cNvSpPr/>
          <p:nvPr/>
        </p:nvSpPr>
        <p:spPr>
          <a:xfrm>
            <a:off x="2748015" y="1019038"/>
            <a:ext cx="1148443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kern="100" baseline="-250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CC89AF5-592A-43A3-8EC1-CA3EA183A3B7}"/>
              </a:ext>
            </a:extLst>
          </p:cNvPr>
          <p:cNvSpPr/>
          <p:nvPr/>
        </p:nvSpPr>
        <p:spPr>
          <a:xfrm>
            <a:off x="8666890" y="1019038"/>
            <a:ext cx="1148443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PM</a:t>
            </a:r>
            <a:r>
              <a:rPr lang="en-US" altLang="zh-CN" kern="100" baseline="-250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2.5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BCF8A1-6EF6-4132-9183-75E9589D75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" y="1469026"/>
            <a:ext cx="6320550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64D9EF-CB75-4FCD-8E89-B724BF3CCE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" y="4051347"/>
            <a:ext cx="6016146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5B0E8E-F713-4697-B102-C32A319DC5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415" y="4051347"/>
            <a:ext cx="6016146" cy="25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E4D4EE6-7D58-4AB3-B2E3-04561B44CD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415" y="1473529"/>
            <a:ext cx="632055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8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5150460" y="118577"/>
            <a:ext cx="18910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模型网格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0A6DF2-D501-0FA7-BCA8-BE0BCFF52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31" y="796834"/>
            <a:ext cx="11309781" cy="5760000"/>
          </a:xfrm>
          <a:prstGeom prst="rect">
            <a:avLst/>
          </a:prstGeom>
        </p:spPr>
      </p:pic>
      <p:sp>
        <p:nvSpPr>
          <p:cNvPr id="2" name="灯片编号占位符 9">
            <a:extLst>
              <a:ext uri="{FF2B5EF4-FFF2-40B4-BE49-F238E27FC236}">
                <a16:creationId xmlns:a16="http://schemas.microsoft.com/office/drawing/2014/main" id="{206B81C1-9E26-066E-C31A-8127C7060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0283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DA0435-53DA-480C-A0AC-FE600DF226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4" y="4096189"/>
            <a:ext cx="5587351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5E249C-62BD-455F-BED2-863604D745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438" y="1112626"/>
            <a:ext cx="5541373" cy="25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251958A-3D38-46A3-8A22-67F8F738EE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2" y="1112626"/>
            <a:ext cx="5495396" cy="252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D8A7399-EF26-4A29-9CC1-13A302BC96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332" y="4096189"/>
            <a:ext cx="5519479" cy="252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4745841" y="149738"/>
            <a:ext cx="27003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模拟气象要素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30DA3CC-F5E7-770D-EBC5-32027B395892}"/>
              </a:ext>
            </a:extLst>
          </p:cNvPr>
          <p:cNvSpPr/>
          <p:nvPr/>
        </p:nvSpPr>
        <p:spPr>
          <a:xfrm>
            <a:off x="2705705" y="828137"/>
            <a:ext cx="1148443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2m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气温</a:t>
            </a:r>
            <a:endParaRPr lang="en-US" altLang="zh-CN" kern="1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C01B900-0659-2404-D986-BE4842AA722E}"/>
              </a:ext>
            </a:extLst>
          </p:cNvPr>
          <p:cNvSpPr/>
          <p:nvPr/>
        </p:nvSpPr>
        <p:spPr>
          <a:xfrm>
            <a:off x="8465705" y="847192"/>
            <a:ext cx="1148443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相对湿度</a:t>
            </a:r>
            <a:endParaRPr lang="en-US" altLang="zh-CN" kern="1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C69F7AF-59BB-6A98-3961-4C2CA9A7ADCC}"/>
              </a:ext>
            </a:extLst>
          </p:cNvPr>
          <p:cNvSpPr/>
          <p:nvPr/>
        </p:nvSpPr>
        <p:spPr>
          <a:xfrm>
            <a:off x="2712836" y="3858566"/>
            <a:ext cx="1283427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城区气压</a:t>
            </a:r>
            <a:endParaRPr lang="en-US" altLang="zh-CN" kern="1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12A5BDB-72C7-79C1-3922-AFA4E33F8FBD}"/>
              </a:ext>
            </a:extLst>
          </p:cNvPr>
          <p:cNvSpPr/>
          <p:nvPr/>
        </p:nvSpPr>
        <p:spPr>
          <a:xfrm>
            <a:off x="8465705" y="3858009"/>
            <a:ext cx="1148443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10m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风速</a:t>
            </a:r>
            <a:endParaRPr lang="en-US" altLang="zh-CN" kern="1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94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BDBB2EE-3824-4347-BB0E-551B2C5D73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89221"/>
            <a:ext cx="5509905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09D469-AD5A-4A16-B721-08B6B35A4E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4" y="1089221"/>
            <a:ext cx="5555803" cy="25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C93C867-07B4-4162-8D04-ED5C3C5299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22" y="3996195"/>
            <a:ext cx="5509905" cy="252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A84B8B1-877D-40EA-8C2A-4C60C552AA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991696"/>
            <a:ext cx="5509905" cy="252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4745841" y="149738"/>
            <a:ext cx="27003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模拟化学物种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30DA3CC-F5E7-770D-EBC5-32027B395892}"/>
              </a:ext>
            </a:extLst>
          </p:cNvPr>
          <p:cNvSpPr/>
          <p:nvPr/>
        </p:nvSpPr>
        <p:spPr>
          <a:xfrm>
            <a:off x="1147999" y="847192"/>
            <a:ext cx="1148443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kern="100" baseline="-250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C01B900-0659-2404-D986-BE4842AA722E}"/>
              </a:ext>
            </a:extLst>
          </p:cNvPr>
          <p:cNvSpPr/>
          <p:nvPr/>
        </p:nvSpPr>
        <p:spPr>
          <a:xfrm>
            <a:off x="6548852" y="847191"/>
            <a:ext cx="1148443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NO</a:t>
            </a:r>
            <a:r>
              <a:rPr lang="en-US" altLang="zh-CN" kern="100" baseline="-250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5E6CA1A-CF64-3EEB-CD7D-5B6FEF83B4D6}"/>
              </a:ext>
            </a:extLst>
          </p:cNvPr>
          <p:cNvSpPr/>
          <p:nvPr/>
        </p:nvSpPr>
        <p:spPr>
          <a:xfrm>
            <a:off x="1147998" y="3750443"/>
            <a:ext cx="1148443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PM</a:t>
            </a:r>
            <a:r>
              <a:rPr lang="en-US" altLang="zh-CN" kern="100" baseline="-250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2.5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835A72EC-2C76-4617-9B8F-23E59E0E758D}"/>
              </a:ext>
            </a:extLst>
          </p:cNvPr>
          <p:cNvSpPr/>
          <p:nvPr/>
        </p:nvSpPr>
        <p:spPr>
          <a:xfrm>
            <a:off x="6548851" y="3750443"/>
            <a:ext cx="1148443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PM</a:t>
            </a:r>
            <a:r>
              <a:rPr lang="en-US" altLang="zh-CN" kern="100" baseline="-250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1FEF72A7-D31B-421D-A171-96439DFEC1C6}"/>
              </a:ext>
            </a:extLst>
          </p:cNvPr>
          <p:cNvSpPr/>
          <p:nvPr/>
        </p:nvSpPr>
        <p:spPr>
          <a:xfrm>
            <a:off x="2940549" y="832238"/>
            <a:ext cx="2594584" cy="41882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R=0.73</a:t>
            </a:r>
            <a:r>
              <a:rPr lang="zh-CN" altLang="en-US" kern="100" dirty="0">
                <a:solidFill>
                  <a:schemeClr val="accent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↑</a:t>
            </a:r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RMSE=70.3</a:t>
            </a:r>
            <a:r>
              <a:rPr lang="zh-CN" altLang="en-US" kern="100" dirty="0">
                <a:solidFill>
                  <a:srgbClr val="FF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↑</a:t>
            </a:r>
            <a:endParaRPr lang="en-US" altLang="zh-CN" kern="100" baseline="-25000" dirty="0">
              <a:solidFill>
                <a:srgbClr val="FF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8197891F-A505-420E-8B7A-190A827404EC}"/>
              </a:ext>
            </a:extLst>
          </p:cNvPr>
          <p:cNvSpPr/>
          <p:nvPr/>
        </p:nvSpPr>
        <p:spPr>
          <a:xfrm>
            <a:off x="8316855" y="848422"/>
            <a:ext cx="2594584" cy="41882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R=0.53</a:t>
            </a:r>
            <a:r>
              <a:rPr lang="zh-CN" altLang="en-US" kern="100" dirty="0">
                <a:solidFill>
                  <a:schemeClr val="accent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↑</a:t>
            </a:r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RMSE=5.19</a:t>
            </a:r>
            <a:r>
              <a:rPr lang="zh-CN" altLang="en-US" kern="100" dirty="0">
                <a:solidFill>
                  <a:schemeClr val="accent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↓</a:t>
            </a:r>
            <a:endParaRPr lang="en-US" altLang="zh-CN" kern="100" baseline="-25000" dirty="0">
              <a:solidFill>
                <a:schemeClr val="accent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AA4F194-06D6-4888-B06D-437C11B3D616}"/>
              </a:ext>
            </a:extLst>
          </p:cNvPr>
          <p:cNvSpPr/>
          <p:nvPr/>
        </p:nvSpPr>
        <p:spPr>
          <a:xfrm>
            <a:off x="2927679" y="3750443"/>
            <a:ext cx="2594584" cy="41882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R=0.61</a:t>
            </a:r>
            <a:r>
              <a:rPr lang="zh-CN" altLang="en-US" kern="100" dirty="0">
                <a:solidFill>
                  <a:schemeClr val="accent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↑</a:t>
            </a:r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RMSE=8.35</a:t>
            </a:r>
            <a:r>
              <a:rPr lang="zh-CN" altLang="en-US" kern="100" dirty="0">
                <a:solidFill>
                  <a:schemeClr val="accent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↓</a:t>
            </a:r>
            <a:endParaRPr lang="en-US" altLang="zh-CN" kern="100" baseline="-25000" dirty="0">
              <a:solidFill>
                <a:srgbClr val="FF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01E7A26-0E21-421D-9B1B-D74C663591D2}"/>
              </a:ext>
            </a:extLst>
          </p:cNvPr>
          <p:cNvSpPr/>
          <p:nvPr/>
        </p:nvSpPr>
        <p:spPr>
          <a:xfrm>
            <a:off x="8409082" y="3750442"/>
            <a:ext cx="2594584" cy="41882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R=0.60</a:t>
            </a:r>
            <a:r>
              <a:rPr lang="zh-CN" altLang="en-US" kern="100" dirty="0">
                <a:solidFill>
                  <a:schemeClr val="accent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↑</a:t>
            </a:r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RMSE=10.32</a:t>
            </a:r>
            <a:r>
              <a:rPr lang="zh-CN" altLang="en-US" kern="100" dirty="0">
                <a:solidFill>
                  <a:schemeClr val="accent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↓</a:t>
            </a:r>
            <a:endParaRPr lang="en-US" altLang="zh-CN" kern="100" baseline="-25000" dirty="0">
              <a:solidFill>
                <a:srgbClr val="FF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DF12389-D6D5-44F4-A12F-DAE4AD4F3E06}"/>
              </a:ext>
            </a:extLst>
          </p:cNvPr>
          <p:cNvSpPr txBox="1"/>
          <p:nvPr/>
        </p:nvSpPr>
        <p:spPr>
          <a:xfrm>
            <a:off x="3784468" y="6440880"/>
            <a:ext cx="487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注：</a:t>
            </a:r>
            <a:r>
              <a:rPr lang="zh-CN" altLang="en-US" kern="100" dirty="0">
                <a:solidFill>
                  <a:schemeClr val="accent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↑↓表示模拟效果提升，</a:t>
            </a:r>
            <a:r>
              <a:rPr lang="zh-CN" altLang="en-US" kern="100" dirty="0">
                <a:solidFill>
                  <a:srgbClr val="C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↑↓表示下降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792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臭氧控制区研究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64F1115-2CD8-C43E-9784-CDA01370B1C1}"/>
              </a:ext>
            </a:extLst>
          </p:cNvPr>
          <p:cNvSpPr/>
          <p:nvPr/>
        </p:nvSpPr>
        <p:spPr>
          <a:xfrm>
            <a:off x="1234811" y="5190997"/>
            <a:ext cx="10214784" cy="119999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7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月的平均水平分布：城区与市东侧为条带状</a:t>
            </a:r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VOCs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控制区</a:t>
            </a:r>
            <a:endParaRPr lang="en-US" altLang="zh-CN" kern="1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  <a:p>
            <a:pPr algn="ctr"/>
            <a:endParaRPr lang="en-US" altLang="zh-CN" kern="100" baseline="-250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城区与郊区的敏感性随时间发生变化，城区较稳定在</a:t>
            </a:r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VOCs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控制区，郊区主要在</a:t>
            </a:r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NO</a:t>
            </a:r>
            <a:r>
              <a:rPr lang="en-US" altLang="zh-CN" kern="100" baseline="-250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x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控制区</a:t>
            </a:r>
            <a:endParaRPr lang="en-US" altLang="zh-CN" kern="1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41D01E-4353-471B-A2C5-91C4FC3949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723"/>
            <a:ext cx="3600000" cy="39066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177BFB-CF61-42CD-82D1-123FC1E28D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749" y="1122079"/>
            <a:ext cx="8280000" cy="361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64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PA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过程分析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BAA510C3-6F49-01DA-45FB-630F60F5B2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757019"/>
                  </p:ext>
                </p:extLst>
              </p:nvPr>
            </p:nvGraphicFramePr>
            <p:xfrm>
              <a:off x="1963782" y="1773947"/>
              <a:ext cx="8281851" cy="377288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84543">
                      <a:extLst>
                        <a:ext uri="{9D8B030D-6E8A-4147-A177-3AD203B41FA5}">
                          <a16:colId xmlns:a16="http://schemas.microsoft.com/office/drawing/2014/main" val="787793280"/>
                        </a:ext>
                      </a:extLst>
                    </a:gridCol>
                    <a:gridCol w="3348654">
                      <a:extLst>
                        <a:ext uri="{9D8B030D-6E8A-4147-A177-3AD203B41FA5}">
                          <a16:colId xmlns:a16="http://schemas.microsoft.com/office/drawing/2014/main" val="2415209438"/>
                        </a:ext>
                      </a:extLst>
                    </a:gridCol>
                    <a:gridCol w="3348654">
                      <a:extLst>
                        <a:ext uri="{9D8B030D-6E8A-4147-A177-3AD203B41FA5}">
                          <a16:colId xmlns:a16="http://schemas.microsoft.com/office/drawing/2014/main" val="4246399914"/>
                        </a:ext>
                      </a:extLst>
                    </a:gridCol>
                  </a:tblGrid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简写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+mn-cs"/>
                            </a:rPr>
                            <a:t>全称</a:t>
                          </a:r>
                          <a:endParaRPr lang="zh-CN" sz="2000" b="0" kern="100" baseline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000" b="0" kern="100" baseline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仓耳今楷03 W04" panose="02020400000000000000" pitchFamily="18" charset="-122"/>
                                    <a:cs typeface="+mn-cs"/>
                                  </a:rPr>
                                  <m:t>说明</m:t>
                                </m:r>
                              </m:oMath>
                            </m:oMathPara>
                          </a14:m>
                          <a:endParaRPr lang="zh-CN" sz="2000" b="0" kern="100" baseline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08031006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HADV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Horizontal Advection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水平传输过程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59596465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ZADV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Z-Advection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垂直传输过程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14785874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HDIF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Horizontal Diffusion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水平扩散过程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33111808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VDIF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Vertical Diffusion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垂直扩散过程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08591159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CHEM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Gas-phase Chemistry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气相化学反应过程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81414840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DDEP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Dry Deposition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干沉降过程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09939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BAA510C3-6F49-01DA-45FB-630F60F5B2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757019"/>
                  </p:ext>
                </p:extLst>
              </p:nvPr>
            </p:nvGraphicFramePr>
            <p:xfrm>
              <a:off x="1963782" y="1773947"/>
              <a:ext cx="8281851" cy="377288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84543">
                      <a:extLst>
                        <a:ext uri="{9D8B030D-6E8A-4147-A177-3AD203B41FA5}">
                          <a16:colId xmlns:a16="http://schemas.microsoft.com/office/drawing/2014/main" val="787793280"/>
                        </a:ext>
                      </a:extLst>
                    </a:gridCol>
                    <a:gridCol w="3348654">
                      <a:extLst>
                        <a:ext uri="{9D8B030D-6E8A-4147-A177-3AD203B41FA5}">
                          <a16:colId xmlns:a16="http://schemas.microsoft.com/office/drawing/2014/main" val="2415209438"/>
                        </a:ext>
                      </a:extLst>
                    </a:gridCol>
                    <a:gridCol w="3348654">
                      <a:extLst>
                        <a:ext uri="{9D8B030D-6E8A-4147-A177-3AD203B41FA5}">
                          <a16:colId xmlns:a16="http://schemas.microsoft.com/office/drawing/2014/main" val="4246399914"/>
                        </a:ext>
                      </a:extLst>
                    </a:gridCol>
                  </a:tblGrid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简写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+mn-cs"/>
                            </a:rPr>
                            <a:t>全称</a:t>
                          </a:r>
                          <a:endParaRPr lang="zh-CN" sz="2000" b="0" kern="100" baseline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47723" t="-2273" r="-729" b="-620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8031006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HADV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Horizontal Advection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水平传输过程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59596465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ZADV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Z-Advection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垂直传输过程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14785874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HDIF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Horizontal Diffusion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水平扩散过程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33111808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VDIF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Vertical Diffusion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垂直扩散过程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08591159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CHEM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Gas-phase Chemistry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气相化学反应过程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81414840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DDEP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Dry Deposition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干沉降过程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099399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2900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城区</a:t>
            </a:r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sz="3200" kern="100" baseline="-250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过程分析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64F1115-2CD8-C43E-9784-CDA01370B1C1}"/>
              </a:ext>
            </a:extLst>
          </p:cNvPr>
          <p:cNvSpPr/>
          <p:nvPr/>
        </p:nvSpPr>
        <p:spPr>
          <a:xfrm>
            <a:off x="1741767" y="6146461"/>
            <a:ext cx="8708466" cy="57534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安庆市城区受水平传输（</a:t>
            </a:r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HADV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）、垂直传输（</a:t>
            </a:r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ZADV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）的影响比较大</a:t>
            </a:r>
            <a:endParaRPr lang="en-US" altLang="zh-CN" kern="100" baseline="-250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42D03A-E30A-49CF-8B89-A435382C49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66" y="884251"/>
            <a:ext cx="10080000" cy="513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5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站点</a:t>
            </a:r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sz="3200" kern="100" baseline="-250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过程分析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55357B-ABFD-4E2E-8FB4-EB23693FFE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87" y="884251"/>
            <a:ext cx="3600000" cy="29813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253014A-95B6-4C25-8A57-5BE1C63A44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787" y="3865554"/>
            <a:ext cx="3600000" cy="29813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6937133-780A-4D2A-AAA6-8AC480A31D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87" y="3865554"/>
            <a:ext cx="3600000" cy="29813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4689F54-6830-4F8C-825D-FEEDC4341D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787" y="3865554"/>
            <a:ext cx="3600000" cy="298130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29EFD2-04D3-4F5F-AF35-A8E748C931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787" y="884251"/>
            <a:ext cx="3600000" cy="298130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9E49900-4E41-4564-B103-47C1A95735A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787" y="884251"/>
            <a:ext cx="3600000" cy="298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5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剖面位置</a:t>
            </a:r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sz="3200" kern="100" baseline="-250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过程分析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181E9C-3E59-6CA8-1E2A-8070125D9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30" y="1607927"/>
            <a:ext cx="5245226" cy="45155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1C94CE-0284-2B7A-92DD-7CC5C07C8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629" y="1607927"/>
            <a:ext cx="5245226" cy="452529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DC1AEF6-1935-8617-179B-5E5DAEF8789F}"/>
              </a:ext>
            </a:extLst>
          </p:cNvPr>
          <p:cNvSpPr/>
          <p:nvPr/>
        </p:nvSpPr>
        <p:spPr>
          <a:xfrm>
            <a:off x="2775857" y="2952206"/>
            <a:ext cx="1149532" cy="10972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839E422-394D-5F3D-7394-7BCFA80A557C}"/>
              </a:ext>
            </a:extLst>
          </p:cNvPr>
          <p:cNvCxnSpPr>
            <a:cxnSpLocks/>
          </p:cNvCxnSpPr>
          <p:nvPr/>
        </p:nvCxnSpPr>
        <p:spPr>
          <a:xfrm flipV="1">
            <a:off x="3925389" y="1658983"/>
            <a:ext cx="2488474" cy="12932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14A3D52-E89B-1302-A332-E2E10CF2F74A}"/>
              </a:ext>
            </a:extLst>
          </p:cNvPr>
          <p:cNvCxnSpPr>
            <a:cxnSpLocks/>
          </p:cNvCxnSpPr>
          <p:nvPr/>
        </p:nvCxnSpPr>
        <p:spPr>
          <a:xfrm>
            <a:off x="3925389" y="4049487"/>
            <a:ext cx="2488474" cy="20182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943F10C-F394-67C7-AE22-25C2F8248203}"/>
              </a:ext>
            </a:extLst>
          </p:cNvPr>
          <p:cNvSpPr txBox="1"/>
          <p:nvPr/>
        </p:nvSpPr>
        <p:spPr>
          <a:xfrm>
            <a:off x="3339578" y="6302795"/>
            <a:ext cx="6044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：剖面位置              ：站点位置               ：剖面上市区范围</a:t>
            </a:r>
            <a:endParaRPr lang="zh-CN" altLang="en-US" dirty="0"/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70B8A9A1-F777-75BA-326A-FDA84B68BD63}"/>
              </a:ext>
            </a:extLst>
          </p:cNvPr>
          <p:cNvSpPr/>
          <p:nvPr/>
        </p:nvSpPr>
        <p:spPr>
          <a:xfrm>
            <a:off x="5074920" y="6363049"/>
            <a:ext cx="209006" cy="22900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88C0C4D-9F49-8668-7AC0-2403706685E6}"/>
              </a:ext>
            </a:extLst>
          </p:cNvPr>
          <p:cNvCxnSpPr>
            <a:cxnSpLocks/>
          </p:cNvCxnSpPr>
          <p:nvPr/>
        </p:nvCxnSpPr>
        <p:spPr>
          <a:xfrm>
            <a:off x="6851469" y="6374271"/>
            <a:ext cx="255095" cy="244836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9EB35BA-A9AB-B2C9-7F82-D951D7C63E84}"/>
              </a:ext>
            </a:extLst>
          </p:cNvPr>
          <p:cNvGrpSpPr/>
          <p:nvPr/>
        </p:nvGrpSpPr>
        <p:grpSpPr>
          <a:xfrm>
            <a:off x="3104510" y="6370610"/>
            <a:ext cx="255096" cy="244836"/>
            <a:chOff x="3104510" y="6370610"/>
            <a:chExt cx="255096" cy="244836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8747DD3B-FF51-DEC8-BE11-65839EA2905E}"/>
                </a:ext>
              </a:extLst>
            </p:cNvPr>
            <p:cNvCxnSpPr>
              <a:cxnSpLocks/>
            </p:cNvCxnSpPr>
            <p:nvPr/>
          </p:nvCxnSpPr>
          <p:spPr>
            <a:xfrm>
              <a:off x="3104511" y="6370610"/>
              <a:ext cx="255095" cy="244836"/>
            </a:xfrm>
            <a:prstGeom prst="line">
              <a:avLst/>
            </a:prstGeom>
            <a:ln w="3810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ED0A793-4A60-D1D9-82B0-75527935B47A}"/>
                </a:ext>
              </a:extLst>
            </p:cNvPr>
            <p:cNvCxnSpPr>
              <a:cxnSpLocks/>
            </p:cNvCxnSpPr>
            <p:nvPr/>
          </p:nvCxnSpPr>
          <p:spPr>
            <a:xfrm>
              <a:off x="3104510" y="6370610"/>
              <a:ext cx="255095" cy="244836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5903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5524</TotalTime>
  <Words>461</Words>
  <Application>Microsoft Office PowerPoint</Application>
  <PresentationFormat>宽屏</PresentationFormat>
  <Paragraphs>117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仓耳今楷03 W04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基础架构处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0022</dc:title>
  <dc:creator>ZK</dc:creator>
  <cp:lastModifiedBy>Evan Xu</cp:lastModifiedBy>
  <cp:revision>506</cp:revision>
  <dcterms:created xsi:type="dcterms:W3CDTF">2017-04-21T07:43:00Z</dcterms:created>
  <dcterms:modified xsi:type="dcterms:W3CDTF">2023-08-11T03:16:28Z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